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92" r:id="rId2"/>
    <p:sldId id="293" r:id="rId3"/>
    <p:sldId id="260" r:id="rId4"/>
    <p:sldId id="257" r:id="rId5"/>
    <p:sldId id="296" r:id="rId6"/>
    <p:sldId id="285" r:id="rId7"/>
    <p:sldId id="286" r:id="rId8"/>
    <p:sldId id="295" r:id="rId9"/>
    <p:sldId id="283" r:id="rId10"/>
    <p:sldId id="271" r:id="rId11"/>
    <p:sldId id="272" r:id="rId12"/>
    <p:sldId id="273" r:id="rId13"/>
    <p:sldId id="274" r:id="rId14"/>
    <p:sldId id="264" r:id="rId15"/>
    <p:sldId id="265" r:id="rId16"/>
    <p:sldId id="266" r:id="rId17"/>
    <p:sldId id="267" r:id="rId18"/>
    <p:sldId id="268" r:id="rId19"/>
    <p:sldId id="275" r:id="rId20"/>
    <p:sldId id="276" r:id="rId21"/>
    <p:sldId id="277" r:id="rId22"/>
    <p:sldId id="278" r:id="rId23"/>
    <p:sldId id="279" r:id="rId24"/>
    <p:sldId id="280" r:id="rId25"/>
    <p:sldId id="281" r:id="rId26"/>
    <p:sldId id="282" r:id="rId27"/>
    <p:sldId id="284" r:id="rId28"/>
    <p:sldId id="29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319"/>
    <a:srgbClr val="020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66" d="100"/>
          <a:sy n="66" d="100"/>
        </p:scale>
        <p:origin x="-636"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C245F-5FF8-4029-AC72-A6EE2518DF70}"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C245F-5FF8-4029-AC72-A6EE2518DF70}"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C245F-5FF8-4029-AC72-A6EE2518DF70}"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C245F-5FF8-4029-AC72-A6EE2518DF70}"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C245F-5FF8-4029-AC72-A6EE2518DF70}" type="datetimeFigureOut">
              <a:rPr lang="en-US" smtClean="0"/>
              <a:pPr/>
              <a:t>9/30/2014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C245F-5FF8-4029-AC72-A6EE2518DF70}"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C245F-5FF8-4029-AC72-A6EE2518DF70}" type="datetimeFigureOut">
              <a:rPr lang="en-US" smtClean="0"/>
              <a:pPr/>
              <a:t>9/30/2014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BC245F-5FF8-4029-AC72-A6EE2518DF70}" type="datetimeFigureOut">
              <a:rPr lang="en-US" smtClean="0"/>
              <a:pPr/>
              <a:t>9/30/2014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C245F-5FF8-4029-AC72-A6EE2518DF70}" type="datetimeFigureOut">
              <a:rPr lang="en-US" smtClean="0"/>
              <a:pPr/>
              <a:t>9/30/2014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C245F-5FF8-4029-AC72-A6EE2518DF70}"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C245F-5FF8-4029-AC72-A6EE2518DF70}" type="datetimeFigureOut">
              <a:rPr lang="en-US" smtClean="0"/>
              <a:pPr/>
              <a:t>9/30/2014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E3FC3-D4B3-4676-A15A-BB03F6AD9EE2}" type="slidenum">
              <a:rPr lang="en-US" smtClean="0"/>
              <a:pPr/>
              <a:t>‹#›</a:t>
            </a:fld>
            <a:endParaRPr lang="en-US"/>
          </a:p>
        </p:txBody>
      </p:sp>
    </p:spTree>
  </p:cSld>
  <p:clrMapOvr>
    <a:masterClrMapping/>
  </p:clrMapOvr>
  <p:transition spd="slow" advTm="5000">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C245F-5FF8-4029-AC72-A6EE2518DF70}" type="datetimeFigureOut">
              <a:rPr lang="en-US" smtClean="0"/>
              <a:pPr/>
              <a:t>9/30/2014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E3FC3-D4B3-4676-A15A-BB03F6AD9E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Tm="5000">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l="-13000" r="-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85800"/>
            <a:ext cx="9144000" cy="4191000"/>
          </a:xfrm>
        </p:spPr>
        <p:txBody>
          <a:bodyPr>
            <a:normAutofit/>
          </a:bodyPr>
          <a:lstStyle/>
          <a:p>
            <a:pPr algn="ctr"/>
            <a:r>
              <a:rPr lang="en-US" b="1" dirty="0" smtClean="0">
                <a:solidFill>
                  <a:schemeClr val="accent6">
                    <a:lumMod val="50000"/>
                  </a:schemeClr>
                </a:solidFill>
              </a:rPr>
              <a:t>Conference</a:t>
            </a:r>
            <a:r>
              <a:rPr lang="en-US" sz="4000" b="1" dirty="0" smtClean="0">
                <a:solidFill>
                  <a:schemeClr val="accent6">
                    <a:lumMod val="50000"/>
                  </a:schemeClr>
                </a:solidFill>
              </a:rPr>
              <a:t> </a:t>
            </a:r>
            <a:br>
              <a:rPr lang="en-US" sz="4000" b="1" dirty="0" smtClean="0">
                <a:solidFill>
                  <a:schemeClr val="accent6">
                    <a:lumMod val="50000"/>
                  </a:schemeClr>
                </a:solidFill>
              </a:rPr>
            </a:br>
            <a:r>
              <a:rPr lang="en-US" sz="2800" b="1" dirty="0" smtClean="0">
                <a:solidFill>
                  <a:schemeClr val="accent6">
                    <a:lumMod val="50000"/>
                  </a:schemeClr>
                </a:solidFill>
              </a:rPr>
              <a:t>on</a:t>
            </a:r>
            <a:r>
              <a:rPr lang="en-US" sz="4000" b="1" dirty="0" smtClean="0">
                <a:solidFill>
                  <a:schemeClr val="accent6">
                    <a:lumMod val="50000"/>
                  </a:schemeClr>
                </a:solidFill>
              </a:rPr>
              <a:t> </a:t>
            </a:r>
            <a:r>
              <a:rPr lang="en-US" sz="4900" b="1" dirty="0" smtClean="0">
                <a:solidFill>
                  <a:schemeClr val="accent6">
                    <a:lumMod val="50000"/>
                  </a:schemeClr>
                </a:solidFill>
              </a:rPr>
              <a:t/>
            </a:r>
            <a:br>
              <a:rPr lang="en-US" sz="4900" b="1" dirty="0" smtClean="0">
                <a:solidFill>
                  <a:schemeClr val="accent6">
                    <a:lumMod val="50000"/>
                  </a:schemeClr>
                </a:solidFill>
              </a:rPr>
            </a:br>
            <a:r>
              <a:rPr lang="en-US" sz="4900" b="1" dirty="0" smtClean="0">
                <a:solidFill>
                  <a:srgbClr val="7030A0"/>
                </a:solidFill>
              </a:rPr>
              <a:t>100 Smart Cities : Vision for Smart India</a:t>
            </a:r>
            <a:endParaRPr lang="en-US" sz="4900" b="1" dirty="0">
              <a:solidFill>
                <a:srgbClr val="7030A0"/>
              </a:solidFill>
            </a:endParaRPr>
          </a:p>
        </p:txBody>
      </p:sp>
    </p:spTree>
    <p:extLst>
      <p:ext uri="{BB962C8B-B14F-4D97-AF65-F5344CB8AC3E}">
        <p14:creationId xmlns:p14="http://schemas.microsoft.com/office/powerpoint/2010/main" val="210881458"/>
      </p:ext>
    </p:extLst>
  </p:cSld>
  <p:clrMapOvr>
    <a:overrideClrMapping bg1="lt1" tx1="dk1" bg2="lt2" tx2="dk2" accent1="accent1" accent2="accent2" accent3="accent3" accent4="accent4" accent5="accent5" accent6="accent6" hlink="hlink" folHlink="folHlink"/>
  </p:clrMapOvr>
  <p:transition spd="slow" advTm="500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733800"/>
            <a:ext cx="9144000" cy="21336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4" algn="ctr" rtl="0">
              <a:spcBef>
                <a:spcPct val="0"/>
              </a:spcBef>
            </a:pPr>
            <a:r>
              <a:rPr lang="en-US" sz="2800" dirty="0" smtClean="0"/>
              <a:t>He is Secretary in the Ministry of Water Resources. He has held diverse assignments in his 30 years of rich administration in diverse sectors including the road transport, highways, Defense, urban planning and development etc.</a:t>
            </a:r>
            <a:endParaRPr lang="en-US" sz="6600" dirty="0"/>
          </a:p>
        </p:txBody>
      </p:sp>
      <p:pic>
        <p:nvPicPr>
          <p:cNvPr id="3" name="Picture 2" descr="\\Server\d\MSN DATA FOLDERS 07.05.2013\On Going\Smart Cities\Speakers_Profile\Profile &amp; Photo\1. ALOK RAW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685800"/>
            <a:ext cx="2362200" cy="22098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0245" y="3124200"/>
            <a:ext cx="4495800" cy="584775"/>
          </a:xfrm>
          <a:prstGeom prst="rect">
            <a:avLst/>
          </a:prstGeom>
          <a:noFill/>
        </p:spPr>
        <p:txBody>
          <a:bodyPr wrap="square" rtlCol="0">
            <a:spAutoFit/>
          </a:bodyPr>
          <a:lstStyle/>
          <a:p>
            <a:pPr algn="ctr"/>
            <a:r>
              <a:rPr lang="en-US" sz="3200" b="1" dirty="0" err="1">
                <a:solidFill>
                  <a:srgbClr val="0070C0"/>
                </a:solidFill>
              </a:rPr>
              <a:t>Alok</a:t>
            </a:r>
            <a:r>
              <a:rPr lang="en-US" sz="3200" b="1" dirty="0" smtClean="0">
                <a:solidFill>
                  <a:srgbClr val="0070C0"/>
                </a:solidFill>
              </a:rPr>
              <a:t> </a:t>
            </a:r>
            <a:r>
              <a:rPr lang="en-US" sz="3200" b="1" dirty="0" err="1" smtClean="0">
                <a:solidFill>
                  <a:srgbClr val="0070C0"/>
                </a:solidFill>
              </a:rPr>
              <a:t>Rawat</a:t>
            </a:r>
            <a:r>
              <a:rPr lang="en-US" sz="3200" b="1" dirty="0" smtClean="0">
                <a:solidFill>
                  <a:srgbClr val="0070C0"/>
                </a:solidFill>
              </a:rPr>
              <a:t>, IAS</a:t>
            </a:r>
            <a:endParaRPr lang="en-US"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3845278715"/>
      </p:ext>
    </p:extLst>
  </p:cSld>
  <p:clrMapOvr>
    <a:masterClrMapping/>
  </p:clrMapOvr>
  <p:transition spd="slow" advTm="5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810000"/>
            <a:ext cx="9144000" cy="2054225"/>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4" algn="ctr" rtl="0">
              <a:spcBef>
                <a:spcPct val="0"/>
              </a:spcBef>
            </a:pPr>
            <a:r>
              <a:rPr lang="en-US" sz="2800" dirty="0" smtClean="0">
                <a:latin typeface="+mn-lt"/>
              </a:rPr>
              <a:t>He</a:t>
            </a:r>
            <a:r>
              <a:rPr lang="en-US" sz="2800" b="1" dirty="0" smtClean="0">
                <a:latin typeface="+mn-lt"/>
              </a:rPr>
              <a:t> </a:t>
            </a:r>
            <a:r>
              <a:rPr lang="en-US" sz="2800" dirty="0" smtClean="0">
                <a:latin typeface="+mn-lt"/>
              </a:rPr>
              <a:t>is Director of DDF Consultants Pvt. Ltd. Is an IIT </a:t>
            </a:r>
            <a:r>
              <a:rPr lang="en-US" sz="2800" dirty="0" err="1" smtClean="0">
                <a:latin typeface="+mn-lt"/>
              </a:rPr>
              <a:t>Roorkee</a:t>
            </a:r>
            <a:r>
              <a:rPr lang="en-US" sz="2800" dirty="0" smtClean="0">
                <a:latin typeface="+mn-lt"/>
              </a:rPr>
              <a:t> alumnus and has worked in India and abroad in diverse fields, ranging from  teaching and research to development planning, policy planning and disaster management.</a:t>
            </a:r>
            <a:endParaRPr lang="en-US" sz="6600" dirty="0">
              <a:latin typeface="+mn-lt"/>
            </a:endParaRPr>
          </a:p>
        </p:txBody>
      </p:sp>
      <p:pic>
        <p:nvPicPr>
          <p:cNvPr id="3" name="Picture 2" descr="\\Server\d\MSN DATA FOLDERS 07.05.2013\On Going\Smart Cities\Speakers_Profile\Profile &amp; Photo\17. Prof. Amit B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6542" y="533400"/>
            <a:ext cx="2209800" cy="23622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78842" y="3200400"/>
            <a:ext cx="3733800" cy="584775"/>
          </a:xfrm>
          <a:prstGeom prst="rect">
            <a:avLst/>
          </a:prstGeom>
          <a:noFill/>
        </p:spPr>
        <p:txBody>
          <a:bodyPr wrap="square" rtlCol="0">
            <a:spAutoFit/>
          </a:bodyPr>
          <a:lstStyle/>
          <a:p>
            <a:pPr algn="ctr"/>
            <a:r>
              <a:rPr lang="en-US" sz="3200" b="1" dirty="0" smtClean="0">
                <a:solidFill>
                  <a:srgbClr val="0070C0"/>
                </a:solidFill>
              </a:rPr>
              <a:t>Prof. </a:t>
            </a:r>
            <a:r>
              <a:rPr lang="en-US" sz="3200" b="1" dirty="0" err="1" smtClean="0">
                <a:solidFill>
                  <a:srgbClr val="0070C0"/>
                </a:solidFill>
              </a:rPr>
              <a:t>Amit</a:t>
            </a:r>
            <a:r>
              <a:rPr lang="en-US" sz="3200" b="1" dirty="0" smtClean="0">
                <a:solidFill>
                  <a:srgbClr val="0070C0"/>
                </a:solidFill>
              </a:rPr>
              <a:t> Bose</a:t>
            </a:r>
            <a:endParaRPr lang="en-US"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419821087"/>
      </p:ext>
    </p:extLst>
  </p:cSld>
  <p:clrMapOvr>
    <a:masterClrMapping/>
  </p:clrMapOvr>
  <p:transition spd="slow" advTm="5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idx="4294967295"/>
          </p:nvPr>
        </p:nvSpPr>
        <p:spPr>
          <a:xfrm>
            <a:off x="0" y="4038600"/>
            <a:ext cx="9144000" cy="18288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0" algn="l"/>
            <a:r>
              <a:rPr lang="en-US" sz="2800" dirty="0" smtClean="0"/>
              <a:t>He is Vice Chairman Delhi Development Authority (DDA) and former Chairman of Noida Authority, has been instrumental in creating world class infrastructure in urban domain. </a:t>
            </a:r>
            <a:endParaRPr lang="en-US" sz="2800" dirty="0"/>
          </a:p>
        </p:txBody>
      </p:sp>
      <p:pic>
        <p:nvPicPr>
          <p:cNvPr id="5122" name="Picture 2" descr="\\Server\d\MSN DATA FOLDERS 07.05.2013\On Going\Smart Cities\Speakers_Profile\Profile &amp; Photo\2. Balvinder kum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533400"/>
            <a:ext cx="2667000" cy="25908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38400" y="3352800"/>
            <a:ext cx="4343400" cy="584775"/>
          </a:xfrm>
          <a:prstGeom prst="rect">
            <a:avLst/>
          </a:prstGeom>
          <a:noFill/>
        </p:spPr>
        <p:txBody>
          <a:bodyPr wrap="square" rtlCol="0">
            <a:spAutoFit/>
          </a:bodyPr>
          <a:lstStyle/>
          <a:p>
            <a:pPr algn="ctr"/>
            <a:r>
              <a:rPr lang="en-US" sz="3200" b="1" dirty="0" err="1" smtClean="0">
                <a:solidFill>
                  <a:srgbClr val="0070C0"/>
                </a:solidFill>
              </a:rPr>
              <a:t>Balvinder</a:t>
            </a:r>
            <a:r>
              <a:rPr lang="en-US" sz="3200" b="1" dirty="0" smtClean="0">
                <a:solidFill>
                  <a:srgbClr val="0070C0"/>
                </a:solidFill>
              </a:rPr>
              <a:t> Kumar, IAS</a:t>
            </a:r>
            <a:endParaRPr lang="en-US" sz="3200"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3830414848"/>
      </p:ext>
    </p:extLst>
  </p:cSld>
  <p:clrMapOvr>
    <a:masterClrMapping/>
  </p:clrMapOvr>
  <p:transition spd="slow" advTm="5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idx="4294967295"/>
          </p:nvPr>
        </p:nvSpPr>
        <p:spPr>
          <a:xfrm>
            <a:off x="-38100" y="3581400"/>
            <a:ext cx="9182100" cy="225425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0" algn="l"/>
            <a:r>
              <a:rPr lang="en-US" sz="2800" dirty="0" smtClean="0"/>
              <a:t>He</a:t>
            </a:r>
            <a:r>
              <a:rPr lang="en-US" sz="2800" b="1" dirty="0" smtClean="0"/>
              <a:t> </a:t>
            </a:r>
            <a:r>
              <a:rPr lang="en-US" sz="2800" dirty="0"/>
              <a:t>is Chairman </a:t>
            </a:r>
            <a:r>
              <a:rPr lang="en-US" sz="2800" dirty="0" smtClean="0"/>
              <a:t>- CSR </a:t>
            </a:r>
            <a:r>
              <a:rPr lang="en-US" sz="2800" dirty="0"/>
              <a:t>Research Foundation, Secretary -Delhi Chapter IGSI, Director </a:t>
            </a:r>
            <a:r>
              <a:rPr lang="en-US" sz="2800" dirty="0" smtClean="0"/>
              <a:t>Hindustan </a:t>
            </a:r>
            <a:r>
              <a:rPr lang="en-US" sz="2800" dirty="0" err="1"/>
              <a:t>Smachar</a:t>
            </a:r>
            <a:r>
              <a:rPr lang="en-US" sz="2800" dirty="0"/>
              <a:t>, National Co-Convener BJP CA Cell, Chairman- Intellectual Federation of India and former Member -NIRC of ICAI. </a:t>
            </a:r>
            <a:br>
              <a:rPr lang="en-US" sz="2800" dirty="0"/>
            </a:br>
            <a:endParaRPr lang="en-US" sz="2800" dirty="0"/>
          </a:p>
        </p:txBody>
      </p:sp>
      <p:pic>
        <p:nvPicPr>
          <p:cNvPr id="17410" name="Picture 2" descr="\\Server\d\MSN DATA FOLDERS 07.05.2013\On Going\Smart Cities\D.D.Aggarwal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57200"/>
            <a:ext cx="2057400" cy="24384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38400" y="3048000"/>
            <a:ext cx="4419600" cy="584775"/>
          </a:xfrm>
          <a:prstGeom prst="rect">
            <a:avLst/>
          </a:prstGeom>
          <a:noFill/>
        </p:spPr>
        <p:txBody>
          <a:bodyPr wrap="square" rtlCol="0">
            <a:spAutoFit/>
          </a:bodyPr>
          <a:lstStyle/>
          <a:p>
            <a:pPr algn="ctr"/>
            <a:r>
              <a:rPr lang="en-US" sz="3200" b="1" dirty="0">
                <a:solidFill>
                  <a:schemeClr val="tx2">
                    <a:lumMod val="60000"/>
                    <a:lumOff val="40000"/>
                  </a:schemeClr>
                </a:solidFill>
              </a:rPr>
              <a:t>CA </a:t>
            </a:r>
            <a:r>
              <a:rPr lang="en-US" sz="3200" b="1" dirty="0" err="1">
                <a:solidFill>
                  <a:schemeClr val="tx2">
                    <a:lumMod val="60000"/>
                    <a:lumOff val="40000"/>
                  </a:schemeClr>
                </a:solidFill>
              </a:rPr>
              <a:t>Deendayal</a:t>
            </a:r>
            <a:r>
              <a:rPr lang="en-US" sz="3200" b="1" dirty="0">
                <a:solidFill>
                  <a:schemeClr val="tx2">
                    <a:lumMod val="60000"/>
                    <a:lumOff val="40000"/>
                  </a:schemeClr>
                </a:solidFill>
              </a:rPr>
              <a:t> </a:t>
            </a:r>
            <a:r>
              <a:rPr lang="en-US" sz="3200" b="1" dirty="0" err="1">
                <a:solidFill>
                  <a:schemeClr val="tx2">
                    <a:lumMod val="60000"/>
                    <a:lumOff val="40000"/>
                  </a:schemeClr>
                </a:solidFill>
              </a:rPr>
              <a:t>Agrawal</a:t>
            </a:r>
            <a:r>
              <a:rPr lang="en-US" sz="3200" b="1" dirty="0">
                <a:solidFill>
                  <a:schemeClr val="tx2">
                    <a:lumMod val="60000"/>
                    <a:lumOff val="40000"/>
                  </a:schemeClr>
                </a:solidFill>
              </a:rPr>
              <a:t> </a:t>
            </a:r>
            <a:endParaRPr lang="en-US" sz="3200" dirty="0">
              <a:solidFill>
                <a:schemeClr val="tx2">
                  <a:lumMod val="60000"/>
                  <a:lumOff val="4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4008143729"/>
      </p:ext>
    </p:extLst>
  </p:cSld>
  <p:clrMapOvr>
    <a:masterClrMapping/>
  </p:clrMapOvr>
  <p:transition spd="slow" advTm="5000">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0" y="4343400"/>
            <a:ext cx="9144000" cy="15240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marL="0" lvl="0" indent="0" algn="ctr">
              <a:buNone/>
            </a:pPr>
            <a:r>
              <a:rPr lang="en-US" sz="2800" dirty="0" smtClean="0"/>
              <a:t>He </a:t>
            </a:r>
            <a:r>
              <a:rPr lang="en-US" sz="2800" dirty="0"/>
              <a:t>is the head of India Ratings' public finance practice. His primary areas of expertise are economy, State and municipal finances, and state- and sovereign-owned entities and PSUs.</a:t>
            </a:r>
          </a:p>
        </p:txBody>
      </p:sp>
      <p:pic>
        <p:nvPicPr>
          <p:cNvPr id="9" name="Picture 2" descr="\\Server\d\MSN DATA FOLDERS 07.05.2013\On Going\Smart Cities\Speakers_Profile\Profile &amp; Photo\7. Dr. Devendra Kumar P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762000"/>
            <a:ext cx="2438400" cy="2325329"/>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81200" y="3581400"/>
            <a:ext cx="4876800" cy="584775"/>
          </a:xfrm>
          <a:prstGeom prst="rect">
            <a:avLst/>
          </a:prstGeom>
          <a:noFill/>
        </p:spPr>
        <p:txBody>
          <a:bodyPr wrap="square" rtlCol="0">
            <a:spAutoFit/>
          </a:bodyPr>
          <a:lstStyle/>
          <a:p>
            <a:pPr algn="ctr"/>
            <a:r>
              <a:rPr lang="en-US" sz="3200" b="1" dirty="0" smtClean="0">
                <a:solidFill>
                  <a:srgbClr val="0070C0"/>
                </a:solidFill>
              </a:rPr>
              <a:t>Dr. Devendra Kumar Pant</a:t>
            </a:r>
            <a:endParaRPr lang="en-US" sz="32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420846624"/>
      </p:ext>
    </p:extLst>
  </p:cSld>
  <p:clrMapOvr>
    <a:masterClrMapping/>
  </p:clrMapOvr>
  <p:transition spd="slow" advTm="5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3862119"/>
            <a:ext cx="9144000" cy="2005281"/>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0"/>
            <a:r>
              <a:rPr lang="en-US" sz="2800" dirty="0" smtClean="0"/>
              <a:t>He </a:t>
            </a:r>
            <a:r>
              <a:rPr lang="en-US" sz="2800" dirty="0"/>
              <a:t>is CEO of Value Research. He is an expert in  </a:t>
            </a:r>
            <a:r>
              <a:rPr lang="en-US" sz="2800" dirty="0" smtClean="0"/>
              <a:t>Investment </a:t>
            </a:r>
            <a:r>
              <a:rPr lang="en-US" sz="2800" dirty="0"/>
              <a:t>and Financial Advisory Services, </a:t>
            </a:r>
            <a:r>
              <a:rPr lang="en-US" sz="2800" dirty="0" smtClean="0"/>
              <a:t>Equities, Capital Markets, </a:t>
            </a:r>
            <a:r>
              <a:rPr lang="en-US" sz="2800" dirty="0"/>
              <a:t>and Equity and Investment Research</a:t>
            </a:r>
            <a:r>
              <a:rPr lang="en-US" sz="2800" dirty="0" smtClean="0"/>
              <a:t>.</a:t>
            </a:r>
            <a:endParaRPr lang="en-US" sz="2800" dirty="0"/>
          </a:p>
        </p:txBody>
      </p:sp>
      <p:pic>
        <p:nvPicPr>
          <p:cNvPr id="3075" name="Picture 3" descr="\\Server\d\MSN DATA FOLDERS 07.05.2013\On Going\Smart Cities\Speakers_Profile\Profile &amp; Photo\6. Dhirendra Kum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105" y="381000"/>
            <a:ext cx="2286000" cy="25908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405104" y="3276600"/>
            <a:ext cx="3995695" cy="584775"/>
          </a:xfrm>
          <a:prstGeom prst="rect">
            <a:avLst/>
          </a:prstGeom>
          <a:noFill/>
        </p:spPr>
        <p:txBody>
          <a:bodyPr wrap="square" rtlCol="0">
            <a:spAutoFit/>
          </a:bodyPr>
          <a:lstStyle/>
          <a:p>
            <a:pPr algn="ctr"/>
            <a:r>
              <a:rPr lang="en-US" sz="3200" b="1" dirty="0" smtClean="0">
                <a:solidFill>
                  <a:srgbClr val="0070C0"/>
                </a:solidFill>
              </a:rPr>
              <a:t>Sh. </a:t>
            </a:r>
            <a:r>
              <a:rPr lang="en-US" sz="3200" b="1" dirty="0" err="1" smtClean="0">
                <a:solidFill>
                  <a:srgbClr val="0070C0"/>
                </a:solidFill>
              </a:rPr>
              <a:t>Dhirendra</a:t>
            </a:r>
            <a:r>
              <a:rPr lang="en-US" sz="3200" b="1" dirty="0" smtClean="0">
                <a:solidFill>
                  <a:srgbClr val="0070C0"/>
                </a:solidFill>
              </a:rPr>
              <a:t> Kumar</a:t>
            </a:r>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1"/>
            <a:ext cx="9144000" cy="1066799"/>
          </a:xfrm>
          <a:prstGeom prst="rect">
            <a:avLst/>
          </a:prstGeom>
        </p:spPr>
      </p:pic>
    </p:spTree>
    <p:extLst>
      <p:ext uri="{BB962C8B-B14F-4D97-AF65-F5344CB8AC3E}">
        <p14:creationId xmlns:p14="http://schemas.microsoft.com/office/powerpoint/2010/main" val="2420846624"/>
      </p:ext>
    </p:extLst>
  </p:cSld>
  <p:clrMapOvr>
    <a:masterClrMapping/>
  </p:clrMapOvr>
  <p:transition spd="slow" advTm="5000">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810000"/>
            <a:ext cx="9178925" cy="20574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4" algn="ctr" rtl="0">
              <a:spcBef>
                <a:spcPct val="0"/>
              </a:spcBef>
            </a:pPr>
            <a:r>
              <a:rPr lang="en-US" sz="2800" dirty="0" smtClean="0">
                <a:latin typeface="+mn-lt"/>
              </a:rPr>
              <a:t>He</a:t>
            </a:r>
            <a:r>
              <a:rPr lang="en-US" sz="2800" b="1" dirty="0" smtClean="0">
                <a:latin typeface="+mn-lt"/>
              </a:rPr>
              <a:t> </a:t>
            </a:r>
            <a:r>
              <a:rPr lang="en-IN" sz="2800" dirty="0" smtClean="0">
                <a:latin typeface="+mn-lt"/>
              </a:rPr>
              <a:t>is a retired Indian Service officer who had a long stint with the Government of India as Director General, DAVP and Director General (News), All India Radio, Spokesperson of CBI. Currently a practicing advocate and an attorney</a:t>
            </a:r>
            <a:endParaRPr lang="en-US" sz="2000" dirty="0">
              <a:latin typeface="+mn-lt"/>
            </a:endParaRPr>
          </a:p>
        </p:txBody>
      </p:sp>
      <p:pic>
        <p:nvPicPr>
          <p:cNvPr id="9" name="Picture 4" descr="\\Server\d\MSN DATA FOLDERS 07.05.2013\On Going\Smart Cities\Speakers_Profile\Profile &amp; Photo\9. Giridhari Mohan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532" y="533400"/>
            <a:ext cx="2209800" cy="22098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52600" y="3124200"/>
            <a:ext cx="5562600" cy="584775"/>
          </a:xfrm>
          <a:prstGeom prst="rect">
            <a:avLst/>
          </a:prstGeom>
          <a:noFill/>
        </p:spPr>
        <p:txBody>
          <a:bodyPr wrap="square" rtlCol="0">
            <a:spAutoFit/>
          </a:bodyPr>
          <a:lstStyle/>
          <a:p>
            <a:pPr algn="ctr"/>
            <a:r>
              <a:rPr lang="en-US" sz="3200" b="1" dirty="0" err="1" smtClean="0">
                <a:solidFill>
                  <a:srgbClr val="0070C0"/>
                </a:solidFill>
              </a:rPr>
              <a:t>Giridhari</a:t>
            </a:r>
            <a:r>
              <a:rPr lang="en-US" sz="3200" b="1" dirty="0" smtClean="0">
                <a:solidFill>
                  <a:srgbClr val="0070C0"/>
                </a:solidFill>
              </a:rPr>
              <a:t> </a:t>
            </a:r>
            <a:r>
              <a:rPr lang="en-US" sz="3200" b="1" dirty="0" err="1" smtClean="0">
                <a:solidFill>
                  <a:srgbClr val="0070C0"/>
                </a:solidFill>
              </a:rPr>
              <a:t>Mohanty</a:t>
            </a:r>
            <a:r>
              <a:rPr lang="en-US" sz="3200" b="1" dirty="0">
                <a:solidFill>
                  <a:srgbClr val="0070C0"/>
                </a:solidFill>
              </a:rPr>
              <a:t>, IIS ( </a:t>
            </a:r>
            <a:r>
              <a:rPr lang="en-US" sz="3200" b="1" dirty="0" err="1">
                <a:solidFill>
                  <a:srgbClr val="0070C0"/>
                </a:solidFill>
              </a:rPr>
              <a:t>Retd</a:t>
            </a:r>
            <a:r>
              <a:rPr lang="en-US" sz="3200" b="1" dirty="0">
                <a:solidFill>
                  <a:srgbClr val="0070C0"/>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420846624"/>
      </p:ext>
    </p:extLst>
  </p:cSld>
  <p:clrMapOvr>
    <a:masterClrMapping/>
  </p:clrMapOvr>
  <p:transition spd="slow" advTm="5000">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3860800"/>
            <a:ext cx="9144000" cy="20066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r>
              <a:rPr lang="en-US" sz="2800" dirty="0" smtClean="0"/>
              <a:t>He </a:t>
            </a:r>
            <a:r>
              <a:rPr lang="en-US" sz="2800" dirty="0"/>
              <a:t>is Secretary </a:t>
            </a:r>
            <a:r>
              <a:rPr lang="en-US" sz="2800" dirty="0" err="1" smtClean="0"/>
              <a:t>Jaladhikar</a:t>
            </a:r>
            <a:r>
              <a:rPr lang="en-US" sz="2800" dirty="0" smtClean="0"/>
              <a:t> </a:t>
            </a:r>
            <a:r>
              <a:rPr lang="en-US" sz="2800" dirty="0"/>
              <a:t>a NGO working in water conservation, Secretary -</a:t>
            </a:r>
            <a:r>
              <a:rPr lang="en-US" sz="2800" dirty="0" err="1"/>
              <a:t>Sampooran</a:t>
            </a:r>
            <a:r>
              <a:rPr lang="en-US" sz="2800" dirty="0"/>
              <a:t> </a:t>
            </a:r>
            <a:r>
              <a:rPr lang="en-US" sz="2800" dirty="0" err="1"/>
              <a:t>Parivartan</a:t>
            </a:r>
            <a:r>
              <a:rPr lang="en-US" sz="2800" dirty="0"/>
              <a:t> and contributor of a weekly article on tax advisory in Hindustan (Hindi</a:t>
            </a:r>
            <a:r>
              <a:rPr lang="en-US" sz="2800" dirty="0" smtClean="0"/>
              <a:t>).</a:t>
            </a:r>
            <a:endParaRPr lang="en-US" sz="2800" dirty="0"/>
          </a:p>
        </p:txBody>
      </p:sp>
      <p:pic>
        <p:nvPicPr>
          <p:cNvPr id="6147" name="Picture 3" descr="\\Server\d\MSN DATA FOLDERS 07.05.2013\On Going\Smart Cities\Speakers_Profile\Kailash Goduka\KAILASH CHANDRA GODU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4800"/>
            <a:ext cx="2438400" cy="26670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89355" y="3276600"/>
            <a:ext cx="4800600" cy="584775"/>
          </a:xfrm>
          <a:prstGeom prst="rect">
            <a:avLst/>
          </a:prstGeom>
          <a:noFill/>
        </p:spPr>
        <p:txBody>
          <a:bodyPr wrap="square" rtlCol="0">
            <a:spAutoFit/>
          </a:bodyPr>
          <a:lstStyle/>
          <a:p>
            <a:pPr algn="ctr"/>
            <a:r>
              <a:rPr lang="en-US" sz="3200" b="1" dirty="0" smtClean="0">
                <a:solidFill>
                  <a:srgbClr val="0070C0"/>
                </a:solidFill>
              </a:rPr>
              <a:t>CA </a:t>
            </a:r>
            <a:r>
              <a:rPr lang="en-US" sz="3200" b="1" dirty="0" err="1" smtClean="0">
                <a:solidFill>
                  <a:srgbClr val="0070C0"/>
                </a:solidFill>
              </a:rPr>
              <a:t>Kailsh</a:t>
            </a:r>
            <a:r>
              <a:rPr lang="en-US" sz="3200" b="1" dirty="0" smtClean="0">
                <a:solidFill>
                  <a:srgbClr val="0070C0"/>
                </a:solidFill>
              </a:rPr>
              <a:t> Chandra </a:t>
            </a:r>
            <a:r>
              <a:rPr lang="en-US" sz="3200" b="1" dirty="0" err="1" smtClean="0">
                <a:solidFill>
                  <a:srgbClr val="0070C0"/>
                </a:solidFill>
              </a:rPr>
              <a:t>Goduka</a:t>
            </a:r>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420846624"/>
      </p:ext>
    </p:extLst>
  </p:cSld>
  <p:clrMapOvr>
    <a:masterClrMapping/>
  </p:clrMapOvr>
  <p:transition spd="slow" advTm="5000">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733800"/>
            <a:ext cx="9144000" cy="2133600"/>
          </a:xfrm>
          <a:solidFill>
            <a:srgbClr val="00B050"/>
          </a:solidFill>
        </p:spPr>
        <p:style>
          <a:lnRef idx="0">
            <a:schemeClr val="dk1"/>
          </a:lnRef>
          <a:fillRef idx="3">
            <a:schemeClr val="dk1"/>
          </a:fillRef>
          <a:effectRef idx="3">
            <a:schemeClr val="dk1"/>
          </a:effectRef>
          <a:fontRef idx="minor">
            <a:schemeClr val="lt1"/>
          </a:fontRef>
        </p:style>
        <p:txBody>
          <a:bodyPr>
            <a:noAutofit/>
          </a:bodyPr>
          <a:lstStyle/>
          <a:p>
            <a:r>
              <a:rPr lang="en-US" sz="2800" dirty="0" smtClean="0"/>
              <a:t>He </a:t>
            </a:r>
            <a:r>
              <a:rPr lang="en-US" sz="2800" dirty="0"/>
              <a:t>is a professor at Indian Institute of Public Administration. His area of expertise includes Urban Governance and Management, Institutional Development and Capacity Building, Urban Housing, PPP and Urban Infrastructure Finance.</a:t>
            </a:r>
          </a:p>
        </p:txBody>
      </p:sp>
      <p:pic>
        <p:nvPicPr>
          <p:cNvPr id="7170" name="Picture 2" descr="\\Server\d\MSN DATA FOLDERS 07.05.2013\On Going\Smart Cities\Speakers_Profile\Profile &amp; Photo\8. Dr. K.K. Pand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077" y="304800"/>
            <a:ext cx="2362200" cy="25908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09800" y="3124200"/>
            <a:ext cx="4724400" cy="584775"/>
          </a:xfrm>
          <a:prstGeom prst="rect">
            <a:avLst/>
          </a:prstGeom>
          <a:noFill/>
        </p:spPr>
        <p:txBody>
          <a:bodyPr wrap="square" rtlCol="0">
            <a:spAutoFit/>
          </a:bodyPr>
          <a:lstStyle/>
          <a:p>
            <a:pPr algn="ctr"/>
            <a:r>
              <a:rPr lang="en-US" sz="3200" b="1" dirty="0" smtClean="0">
                <a:solidFill>
                  <a:srgbClr val="0070C0"/>
                </a:solidFill>
              </a:rPr>
              <a:t>Dr K.K. Pandey</a:t>
            </a:r>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420846624"/>
      </p:ext>
    </p:extLst>
  </p:cSld>
  <p:clrMapOvr>
    <a:masterClrMapping/>
  </p:clrMapOvr>
  <p:transition spd="slow" advTm="5000">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4114800"/>
            <a:ext cx="9144000" cy="1752600"/>
          </a:xfrm>
          <a:solidFill>
            <a:srgbClr val="00B050"/>
          </a:solidFill>
        </p:spPr>
        <p:style>
          <a:lnRef idx="0">
            <a:schemeClr val="dk1"/>
          </a:lnRef>
          <a:fillRef idx="3">
            <a:schemeClr val="dk1"/>
          </a:fillRef>
          <a:effectRef idx="3">
            <a:schemeClr val="dk1"/>
          </a:effectRef>
          <a:fontRef idx="minor">
            <a:schemeClr val="lt1"/>
          </a:fontRef>
        </p:style>
        <p:txBody>
          <a:bodyPr>
            <a:noAutofit/>
          </a:bodyPr>
          <a:lstStyle/>
          <a:p>
            <a:pPr lvl="0"/>
            <a:r>
              <a:rPr lang="en-US" sz="2800" dirty="0" smtClean="0"/>
              <a:t>He</a:t>
            </a:r>
            <a:r>
              <a:rPr lang="en-US" sz="2800" dirty="0"/>
              <a:t> </a:t>
            </a:r>
            <a:r>
              <a:rPr lang="en-US" sz="2800" dirty="0" smtClean="0"/>
              <a:t>is the</a:t>
            </a:r>
            <a:r>
              <a:rPr lang="en-US" sz="3600" dirty="0" smtClean="0">
                <a:solidFill>
                  <a:schemeClr val="tx2">
                    <a:lumMod val="60000"/>
                    <a:lumOff val="40000"/>
                  </a:schemeClr>
                </a:solidFill>
                <a:latin typeface="+mn-lt"/>
                <a:ea typeface="+mn-ea"/>
                <a:cs typeface="+mn-cs"/>
              </a:rPr>
              <a:t> </a:t>
            </a:r>
            <a:r>
              <a:rPr lang="en-US" sz="2800" dirty="0" smtClean="0"/>
              <a:t>former </a:t>
            </a:r>
            <a:r>
              <a:rPr lang="en-US" sz="2800" dirty="0"/>
              <a:t>Secretary  Ministry of Civil Aviation, former Special Secretary and Financial Adviser in the Ministry of External Affairs. He has wide experience in the field of civil aviation.</a:t>
            </a:r>
          </a:p>
        </p:txBody>
      </p:sp>
      <p:pic>
        <p:nvPicPr>
          <p:cNvPr id="8194" name="Picture 2" descr="\\Server\d\MSN DATA FOLDERS 07.05.2013\On Going\Smart Cities\Speakers_Profile\Profile &amp; Photo\10. K.N. Srivasta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533400"/>
            <a:ext cx="2133600" cy="23622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81200" y="3276600"/>
            <a:ext cx="5259994" cy="584775"/>
          </a:xfrm>
          <a:prstGeom prst="rect">
            <a:avLst/>
          </a:prstGeom>
          <a:noFill/>
        </p:spPr>
        <p:txBody>
          <a:bodyPr wrap="square" rtlCol="0">
            <a:spAutoFit/>
          </a:bodyPr>
          <a:lstStyle/>
          <a:p>
            <a:pPr algn="ctr"/>
            <a:r>
              <a:rPr lang="en-US" sz="3200" b="1" dirty="0" smtClean="0">
                <a:solidFill>
                  <a:srgbClr val="0070C0"/>
                </a:solidFill>
              </a:rPr>
              <a:t>K.N. </a:t>
            </a:r>
            <a:r>
              <a:rPr lang="en-US" sz="3200" b="1" dirty="0" err="1" smtClean="0">
                <a:solidFill>
                  <a:srgbClr val="0070C0"/>
                </a:solidFill>
              </a:rPr>
              <a:t>Srivastava</a:t>
            </a:r>
            <a:r>
              <a:rPr lang="en-US" sz="3200" b="1" dirty="0" smtClean="0">
                <a:solidFill>
                  <a:srgbClr val="0070C0"/>
                </a:solidFill>
              </a:rPr>
              <a:t>, </a:t>
            </a:r>
            <a:r>
              <a:rPr lang="en-US" sz="3200" b="1" dirty="0">
                <a:solidFill>
                  <a:srgbClr val="0070C0"/>
                </a:solidFill>
              </a:rPr>
              <a:t>IAS (</a:t>
            </a:r>
            <a:r>
              <a:rPr lang="en-US" sz="3200" b="1" dirty="0" err="1">
                <a:solidFill>
                  <a:srgbClr val="0070C0"/>
                </a:solidFill>
              </a:rPr>
              <a:t>Retd</a:t>
            </a:r>
            <a:r>
              <a:rPr lang="en-US" sz="3200" b="1" dirty="0">
                <a:solidFill>
                  <a:srgbClr val="0070C0"/>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583644816"/>
      </p:ext>
    </p:extLst>
  </p:cSld>
  <p:clrMapOvr>
    <a:masterClrMapping/>
  </p:clrMapOvr>
  <p:transition spd="slow" advTm="5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28600"/>
            <a:ext cx="8839200" cy="6400800"/>
          </a:xfrm>
        </p:spPr>
        <p:txBody>
          <a:bodyPr>
            <a:normAutofit/>
          </a:bodyPr>
          <a:lstStyle/>
          <a:p>
            <a:r>
              <a:rPr lang="en-US" dirty="0" smtClean="0"/>
              <a:t>A Step Towards Fulfilling </a:t>
            </a:r>
            <a:r>
              <a:rPr lang="en-US" dirty="0" smtClean="0"/>
              <a:t>the </a:t>
            </a:r>
            <a:r>
              <a:rPr lang="en-US" dirty="0" smtClean="0"/>
              <a:t>Dreams </a:t>
            </a:r>
            <a:r>
              <a:rPr lang="en-US" sz="5400" dirty="0" smtClean="0"/>
              <a:t/>
            </a:r>
            <a:br>
              <a:rPr lang="en-US" sz="5400" dirty="0" smtClean="0"/>
            </a:br>
            <a:r>
              <a:rPr lang="en-US" sz="4000" dirty="0" smtClean="0"/>
              <a:t>of</a:t>
            </a:r>
            <a:r>
              <a:rPr lang="en-US" sz="5400" dirty="0" smtClean="0"/>
              <a:t> </a:t>
            </a:r>
            <a:br>
              <a:rPr lang="en-US" sz="5400" dirty="0" smtClean="0"/>
            </a:br>
            <a:r>
              <a:rPr lang="en-US" sz="6000" dirty="0" smtClean="0">
                <a:solidFill>
                  <a:schemeClr val="tx2">
                    <a:lumMod val="60000"/>
                    <a:lumOff val="40000"/>
                  </a:schemeClr>
                </a:solidFill>
              </a:rPr>
              <a:t>Hon’ble Prime Minister </a:t>
            </a:r>
            <a:r>
              <a:rPr lang="en-US" sz="6000" dirty="0" smtClean="0"/>
              <a:t/>
            </a:r>
            <a:br>
              <a:rPr lang="en-US" sz="6000" dirty="0" smtClean="0"/>
            </a:br>
            <a:r>
              <a:rPr lang="en-US" sz="6000" b="1" dirty="0" err="1" smtClean="0">
                <a:solidFill>
                  <a:schemeClr val="accent6">
                    <a:lumMod val="75000"/>
                  </a:schemeClr>
                </a:solidFill>
              </a:rPr>
              <a:t>Shri</a:t>
            </a:r>
            <a:r>
              <a:rPr lang="en-US" sz="6000" b="1" dirty="0" smtClean="0">
                <a:solidFill>
                  <a:schemeClr val="accent6">
                    <a:lumMod val="75000"/>
                  </a:schemeClr>
                </a:solidFill>
              </a:rPr>
              <a:t> </a:t>
            </a:r>
            <a:r>
              <a:rPr lang="en-US" sz="6000" b="1" dirty="0" err="1" smtClean="0">
                <a:solidFill>
                  <a:schemeClr val="accent6">
                    <a:lumMod val="75000"/>
                  </a:schemeClr>
                </a:solidFill>
              </a:rPr>
              <a:t>Narender</a:t>
            </a:r>
            <a:r>
              <a:rPr lang="en-US" sz="6000" b="1" dirty="0" smtClean="0">
                <a:solidFill>
                  <a:schemeClr val="accent6">
                    <a:lumMod val="75000"/>
                  </a:schemeClr>
                </a:solidFill>
              </a:rPr>
              <a:t> </a:t>
            </a:r>
            <a:r>
              <a:rPr lang="en-US" sz="6000" b="1" dirty="0" err="1" smtClean="0">
                <a:solidFill>
                  <a:schemeClr val="accent6">
                    <a:lumMod val="75000"/>
                  </a:schemeClr>
                </a:solidFill>
              </a:rPr>
              <a:t>Modi</a:t>
            </a:r>
            <a:endParaRPr lang="en-US" sz="5400" b="1" dirty="0">
              <a:solidFill>
                <a:schemeClr val="accent6">
                  <a:lumMod val="75000"/>
                </a:schemeClr>
              </a:solidFill>
            </a:endParaRPr>
          </a:p>
        </p:txBody>
      </p:sp>
    </p:spTree>
    <p:extLst>
      <p:ext uri="{BB962C8B-B14F-4D97-AF65-F5344CB8AC3E}">
        <p14:creationId xmlns:p14="http://schemas.microsoft.com/office/powerpoint/2010/main" val="1263482502"/>
      </p:ext>
    </p:extLst>
  </p:cSld>
  <p:clrMapOvr>
    <a:overrideClrMapping bg1="lt1" tx1="dk1" bg2="lt2" tx2="dk2" accent1="accent1" accent2="accent2" accent3="accent3" accent4="accent4" accent5="accent5" accent6="accent6" hlink="hlink" folHlink="folHlink"/>
  </p:clrMapOvr>
  <p:transition spd="slow" advTm="500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4165600"/>
            <a:ext cx="9144000" cy="17018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0"/>
            <a:r>
              <a:rPr lang="en-US" sz="2800" dirty="0" smtClean="0"/>
              <a:t>He</a:t>
            </a:r>
            <a:r>
              <a:rPr lang="en-US" sz="2800" b="1" dirty="0" smtClean="0"/>
              <a:t> </a:t>
            </a:r>
            <a:r>
              <a:rPr lang="en-US" sz="2800" dirty="0"/>
              <a:t>is Deputy Director General, National Informatics Centre, Department of Electronics &amp; Information Technology, Ministry of communication &amp; IT, Govt. of India.</a:t>
            </a:r>
          </a:p>
        </p:txBody>
      </p:sp>
      <p:pic>
        <p:nvPicPr>
          <p:cNvPr id="18434" name="Picture 2" descr="\\Server\d\MSN DATA FOLDERS 07.05.2013\On Going\Smart Cities\Speakers_Profile\Profile &amp; Photo\18. Dr Mahesh Chand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685800"/>
            <a:ext cx="2209800" cy="25146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3505200"/>
            <a:ext cx="4953000" cy="584775"/>
          </a:xfrm>
          <a:prstGeom prst="rect">
            <a:avLst/>
          </a:prstGeom>
          <a:noFill/>
        </p:spPr>
        <p:txBody>
          <a:bodyPr wrap="square" rtlCol="0">
            <a:spAutoFit/>
          </a:bodyPr>
          <a:lstStyle/>
          <a:p>
            <a:pPr algn="ctr"/>
            <a:r>
              <a:rPr lang="en-US" sz="3200" b="1" dirty="0" smtClean="0">
                <a:solidFill>
                  <a:srgbClr val="0070C0"/>
                </a:solidFill>
              </a:rPr>
              <a:t>Dr. Mahesh Chandra</a:t>
            </a:r>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583644816"/>
      </p:ext>
    </p:extLst>
  </p:cSld>
  <p:clrMapOvr>
    <a:masterClrMapping/>
  </p:clrMapOvr>
  <p:transition spd="slow" advTm="5000">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708400"/>
            <a:ext cx="9144000" cy="2159000"/>
          </a:xfrm>
          <a:solidFill>
            <a:srgbClr val="00B050"/>
          </a:solidFill>
        </p:spPr>
        <p:style>
          <a:lnRef idx="0">
            <a:schemeClr val="dk1"/>
          </a:lnRef>
          <a:fillRef idx="3">
            <a:schemeClr val="dk1"/>
          </a:fillRef>
          <a:effectRef idx="3">
            <a:schemeClr val="dk1"/>
          </a:effectRef>
          <a:fontRef idx="minor">
            <a:schemeClr val="lt1"/>
          </a:fontRef>
        </p:style>
        <p:txBody>
          <a:bodyPr>
            <a:noAutofit/>
          </a:bodyPr>
          <a:lstStyle/>
          <a:p>
            <a:r>
              <a:rPr lang="en-US" sz="2800" dirty="0" smtClean="0"/>
              <a:t>He is </a:t>
            </a:r>
            <a:r>
              <a:rPr lang="en-US" sz="2800" dirty="0"/>
              <a:t>Commissioner of South Delhi Municipal Corporation. He brings with him a rich administrative experience spanning an eventful career of 20 years in important positions in Government of India, Delhi Government and other State Government.</a:t>
            </a:r>
          </a:p>
        </p:txBody>
      </p:sp>
      <p:pic>
        <p:nvPicPr>
          <p:cNvPr id="9218" name="Picture 2" descr="\\Server\d\MSN DATA FOLDERS 07.05.2013\On Going\Smart Cities\Speakers_Profile\Profile &amp; Photo\11. Manish Gup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4981" y="304800"/>
            <a:ext cx="2642419" cy="25146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86000" y="3124200"/>
            <a:ext cx="4419600" cy="584775"/>
          </a:xfrm>
          <a:prstGeom prst="rect">
            <a:avLst/>
          </a:prstGeom>
          <a:noFill/>
        </p:spPr>
        <p:txBody>
          <a:bodyPr wrap="square" rtlCol="0">
            <a:spAutoFit/>
          </a:bodyPr>
          <a:lstStyle/>
          <a:p>
            <a:pPr algn="ctr"/>
            <a:r>
              <a:rPr lang="en-US" sz="3200" b="1" dirty="0" smtClean="0">
                <a:solidFill>
                  <a:srgbClr val="0070C0"/>
                </a:solidFill>
              </a:rPr>
              <a:t>Manish Gupta, IAS</a:t>
            </a:r>
            <a:endParaRPr lang="en-US" sz="32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583644816"/>
      </p:ext>
    </p:extLst>
  </p:cSld>
  <p:clrMapOvr>
    <a:masterClrMapping/>
  </p:clrMapOvr>
  <p:transition spd="slow" advTm="5000">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4267200"/>
            <a:ext cx="9144000" cy="16002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r>
              <a:rPr lang="en-US" sz="2800" dirty="0" smtClean="0"/>
              <a:t>He is Managing </a:t>
            </a:r>
            <a:r>
              <a:rPr lang="en-US" sz="2800" dirty="0"/>
              <a:t>Director </a:t>
            </a:r>
            <a:r>
              <a:rPr lang="en-US" sz="2800" dirty="0" err="1"/>
              <a:t>Augtics</a:t>
            </a:r>
            <a:r>
              <a:rPr lang="en-US" sz="2800" dirty="0"/>
              <a:t> Systems &amp; Services </a:t>
            </a:r>
            <a:r>
              <a:rPr lang="en-US" sz="2800" dirty="0" smtClean="0"/>
              <a:t>Pvt. </a:t>
            </a:r>
            <a:r>
              <a:rPr lang="en-US" sz="2800" dirty="0"/>
              <a:t>Limited, an IIT </a:t>
            </a:r>
            <a:r>
              <a:rPr lang="en-US" sz="2800" dirty="0" err="1"/>
              <a:t>Roorkee</a:t>
            </a:r>
            <a:r>
              <a:rPr lang="en-US" sz="2800" dirty="0"/>
              <a:t> &amp; Delhi </a:t>
            </a:r>
            <a:r>
              <a:rPr lang="en-US" sz="2800" dirty="0" smtClean="0"/>
              <a:t>Aluminous, </a:t>
            </a:r>
            <a:r>
              <a:rPr lang="en-US" sz="2800" dirty="0"/>
              <a:t>a Water Resources, Urban Infrastructure and GIS expert. </a:t>
            </a:r>
          </a:p>
        </p:txBody>
      </p:sp>
      <p:pic>
        <p:nvPicPr>
          <p:cNvPr id="10242" name="Picture 2" descr="\\Server\d\MSN DATA FOLDERS 07.05.2013\On Going\Smart Cities\Speakers_Profile\Profile &amp; Photo\12. Manoj Mis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0988" y="838200"/>
            <a:ext cx="2876550" cy="22860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92642" y="3453825"/>
            <a:ext cx="4653242" cy="584775"/>
          </a:xfrm>
          <a:prstGeom prst="rect">
            <a:avLst/>
          </a:prstGeom>
          <a:noFill/>
        </p:spPr>
        <p:txBody>
          <a:bodyPr wrap="square" rtlCol="0">
            <a:spAutoFit/>
          </a:bodyPr>
          <a:lstStyle/>
          <a:p>
            <a:pPr algn="ctr"/>
            <a:r>
              <a:rPr lang="en-US" sz="3200" b="1" dirty="0" err="1" smtClean="0">
                <a:solidFill>
                  <a:srgbClr val="0070C0"/>
                </a:solidFill>
              </a:rPr>
              <a:t>Manoj</a:t>
            </a:r>
            <a:r>
              <a:rPr lang="en-US" sz="3200" b="1" dirty="0" smtClean="0">
                <a:solidFill>
                  <a:srgbClr val="0070C0"/>
                </a:solidFill>
              </a:rPr>
              <a:t> </a:t>
            </a:r>
            <a:r>
              <a:rPr lang="en-US" sz="3200" b="1" dirty="0" err="1" smtClean="0">
                <a:solidFill>
                  <a:srgbClr val="0070C0"/>
                </a:solidFill>
              </a:rPr>
              <a:t>Misra</a:t>
            </a:r>
            <a:endParaRPr lang="en-US" sz="3200"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583644816"/>
      </p:ext>
    </p:extLst>
  </p:cSld>
  <p:clrMapOvr>
    <a:masterClrMapping/>
  </p:clrMapOvr>
  <p:transition spd="slow" advTm="5000">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4248150"/>
            <a:ext cx="9144000" cy="161925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0"/>
            <a:r>
              <a:rPr lang="en-US" sz="2800" dirty="0" smtClean="0"/>
              <a:t>He </a:t>
            </a:r>
            <a:r>
              <a:rPr lang="en-US" sz="2800" dirty="0"/>
              <a:t>is Secretary, Ministry of Personnel, Public Grievances &amp; Pensions and Department of Administrative Reforms &amp; Public Grievances.</a:t>
            </a:r>
          </a:p>
        </p:txBody>
      </p:sp>
      <p:pic>
        <p:nvPicPr>
          <p:cNvPr id="11266" name="Picture 2" descr="\\Server\d\MSN DATA FOLDERS 07.05.2013\On Going\Smart Cities\Speakers_Profile\Profile &amp; Photo\13. N. Ravi Shan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
            <a:ext cx="2847975" cy="28194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52687" y="3505200"/>
            <a:ext cx="4038600" cy="584775"/>
          </a:xfrm>
          <a:prstGeom prst="rect">
            <a:avLst/>
          </a:prstGeom>
          <a:noFill/>
        </p:spPr>
        <p:txBody>
          <a:bodyPr wrap="square" rtlCol="0">
            <a:spAutoFit/>
          </a:bodyPr>
          <a:lstStyle/>
          <a:p>
            <a:pPr algn="ctr"/>
            <a:r>
              <a:rPr lang="en-US" sz="3200" b="1" dirty="0" smtClean="0">
                <a:solidFill>
                  <a:srgbClr val="0070C0"/>
                </a:solidFill>
              </a:rPr>
              <a:t>N. Ravi Shankar, IAS</a:t>
            </a:r>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583644816"/>
      </p:ext>
    </p:extLst>
  </p:cSld>
  <p:clrMapOvr>
    <a:masterClrMapping/>
  </p:clrMapOvr>
  <p:transition spd="slow" advTm="5000">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886200"/>
            <a:ext cx="9166225" cy="19812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0"/>
            <a:r>
              <a:rPr lang="en-US" sz="2800" dirty="0" smtClean="0"/>
              <a:t>He is working </a:t>
            </a:r>
            <a:r>
              <a:rPr lang="en-US" sz="2800" dirty="0"/>
              <a:t>with Govt. of NCT, former Member (Admin) NHAI. He has been instrumental in formulation of Industrial Policy, New Excise Policy, streamlining the functioning of Old Age Pension Scheme, MLA Fund Scheme etc</a:t>
            </a:r>
            <a:r>
              <a:rPr lang="en-US" sz="2800" dirty="0" smtClean="0"/>
              <a:t>.</a:t>
            </a:r>
            <a:endParaRPr lang="en-US" sz="2800" dirty="0"/>
          </a:p>
        </p:txBody>
      </p:sp>
      <p:pic>
        <p:nvPicPr>
          <p:cNvPr id="12290" name="Picture 2" descr="\\Server\d\MSN DATA FOLDERS 07.05.2013\On Going\Smart Cities\Speakers_Profile\Profile &amp; Photo\14. Narender kuma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3752" y="304800"/>
            <a:ext cx="2438400" cy="27432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63652" y="3276600"/>
            <a:ext cx="4038600" cy="584775"/>
          </a:xfrm>
          <a:prstGeom prst="rect">
            <a:avLst/>
          </a:prstGeom>
          <a:noFill/>
        </p:spPr>
        <p:txBody>
          <a:bodyPr wrap="square" rtlCol="0">
            <a:spAutoFit/>
          </a:bodyPr>
          <a:lstStyle/>
          <a:p>
            <a:pPr algn="ctr"/>
            <a:r>
              <a:rPr lang="en-US" sz="3200" b="1" dirty="0" err="1" smtClean="0">
                <a:solidFill>
                  <a:srgbClr val="0070C0"/>
                </a:solidFill>
              </a:rPr>
              <a:t>Narendra</a:t>
            </a:r>
            <a:r>
              <a:rPr lang="en-US" sz="3200" b="1" dirty="0" smtClean="0">
                <a:solidFill>
                  <a:srgbClr val="0070C0"/>
                </a:solidFill>
              </a:rPr>
              <a:t> </a:t>
            </a:r>
            <a:r>
              <a:rPr lang="en-US" sz="3200" b="1" dirty="0">
                <a:solidFill>
                  <a:srgbClr val="0070C0"/>
                </a:solidFill>
              </a:rPr>
              <a:t>K</a:t>
            </a:r>
            <a:r>
              <a:rPr lang="en-US" sz="3200" b="1" dirty="0" smtClean="0">
                <a:solidFill>
                  <a:srgbClr val="0070C0"/>
                </a:solidFill>
              </a:rPr>
              <a:t>umar, IAS</a:t>
            </a:r>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583644816"/>
      </p:ext>
    </p:extLst>
  </p:cSld>
  <p:clrMapOvr>
    <a:masterClrMapping/>
  </p:clrMapOvr>
  <p:transition spd="slow" advTm="5000">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4191000"/>
            <a:ext cx="9144000" cy="16764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0"/>
            <a:r>
              <a:rPr lang="en-US" sz="2800" dirty="0" smtClean="0"/>
              <a:t>He is </a:t>
            </a:r>
            <a:r>
              <a:rPr lang="en-US" sz="2800" dirty="0"/>
              <a:t>Head-Regulatory Affairs-Climate in URS Verification </a:t>
            </a:r>
            <a:r>
              <a:rPr lang="en-US" sz="2800" dirty="0" smtClean="0"/>
              <a:t>Pvt. </a:t>
            </a:r>
            <a:r>
              <a:rPr lang="en-US" sz="2800" dirty="0"/>
              <a:t>Ltd having 17 years of experience in Regulatory body, Environmental and Climate Change etc.  </a:t>
            </a:r>
          </a:p>
        </p:txBody>
      </p:sp>
      <p:pic>
        <p:nvPicPr>
          <p:cNvPr id="13314" name="Picture 2" descr="\\Server\d\MSN DATA FOLDERS 07.05.2013\On Going\Smart Cities\Speakers_Profile\Profile &amp; Photo\15. Naresh Bhadw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9" y="609600"/>
            <a:ext cx="2244213" cy="23622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31805" y="3301425"/>
            <a:ext cx="4038600" cy="584775"/>
          </a:xfrm>
          <a:prstGeom prst="rect">
            <a:avLst/>
          </a:prstGeom>
          <a:noFill/>
        </p:spPr>
        <p:txBody>
          <a:bodyPr wrap="square" rtlCol="0">
            <a:spAutoFit/>
          </a:bodyPr>
          <a:lstStyle/>
          <a:p>
            <a:pPr algn="ctr"/>
            <a:r>
              <a:rPr lang="en-US" sz="3200" b="1" dirty="0" smtClean="0">
                <a:solidFill>
                  <a:srgbClr val="0070C0"/>
                </a:solidFill>
              </a:rPr>
              <a:t>Naresh Badhwar</a:t>
            </a:r>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583644816"/>
      </p:ext>
    </p:extLst>
  </p:cSld>
  <p:clrMapOvr>
    <a:masterClrMapping/>
  </p:clrMapOvr>
  <p:transition spd="slow" advTm="5000">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860800"/>
            <a:ext cx="9144000" cy="20066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0"/>
            <a:r>
              <a:rPr lang="en-US" sz="2800" dirty="0" smtClean="0"/>
              <a:t>He is the former </a:t>
            </a:r>
            <a:r>
              <a:rPr lang="en-US" sz="2800" dirty="0"/>
              <a:t>Commissioner of Azamgarh, Uttar Pradesh, presently General Secretary International Goodwill Society of India, promoting peace through international goodwill and national harmony.</a:t>
            </a:r>
          </a:p>
        </p:txBody>
      </p:sp>
      <p:pic>
        <p:nvPicPr>
          <p:cNvPr id="19458" name="Picture 2" descr="\\Server\d\MSN DATA FOLDERS 07.05.2013\On Going\Smart Cities\Speakers_Profile\Profile &amp; Photo\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4800"/>
            <a:ext cx="2209800" cy="2547938"/>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10603" y="3200400"/>
            <a:ext cx="5943600" cy="584775"/>
          </a:xfrm>
          <a:prstGeom prst="rect">
            <a:avLst/>
          </a:prstGeom>
          <a:noFill/>
        </p:spPr>
        <p:txBody>
          <a:bodyPr wrap="square" rtlCol="0">
            <a:spAutoFit/>
          </a:bodyPr>
          <a:lstStyle/>
          <a:p>
            <a:pPr algn="ctr"/>
            <a:r>
              <a:rPr lang="en-US" sz="3200" b="1" dirty="0">
                <a:solidFill>
                  <a:srgbClr val="0070C0"/>
                </a:solidFill>
              </a:rPr>
              <a:t>Dr</a:t>
            </a:r>
            <a:r>
              <a:rPr lang="en-US" sz="3200" b="1" dirty="0" smtClean="0">
                <a:solidFill>
                  <a:srgbClr val="0070C0"/>
                </a:solidFill>
              </a:rPr>
              <a:t>. R K </a:t>
            </a:r>
            <a:r>
              <a:rPr lang="en-US" sz="3200" b="1" dirty="0" err="1" smtClean="0">
                <a:solidFill>
                  <a:srgbClr val="0070C0"/>
                </a:solidFill>
              </a:rPr>
              <a:t>Bhatnagar</a:t>
            </a:r>
            <a:r>
              <a:rPr lang="en-US" sz="3200" b="1" dirty="0" smtClean="0">
                <a:solidFill>
                  <a:srgbClr val="0070C0"/>
                </a:solidFill>
              </a:rPr>
              <a:t>, </a:t>
            </a:r>
            <a:r>
              <a:rPr lang="en-US" sz="3200" b="1" dirty="0">
                <a:solidFill>
                  <a:srgbClr val="0070C0"/>
                </a:solidFill>
              </a:rPr>
              <a:t>IAS (</a:t>
            </a:r>
            <a:r>
              <a:rPr lang="en-US" sz="3200" b="1" dirty="0" err="1">
                <a:solidFill>
                  <a:srgbClr val="0070C0"/>
                </a:solidFill>
              </a:rPr>
              <a:t>Retd</a:t>
            </a:r>
            <a:r>
              <a:rPr lang="en-US" sz="3200" b="1" dirty="0">
                <a:solidFill>
                  <a:srgbClr val="0070C0"/>
                </a:solidFill>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669747913"/>
      </p:ext>
    </p:extLst>
  </p:cSld>
  <p:clrMapOvr>
    <a:masterClrMapping/>
  </p:clrMapOvr>
  <p:transition spd="slow" advTm="5000">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863975"/>
            <a:ext cx="9144000" cy="2003425"/>
          </a:xfrm>
          <a:solidFill>
            <a:srgbClr val="00B050"/>
          </a:solidFill>
          <a:ln>
            <a:noFill/>
          </a:ln>
        </p:spPr>
        <p:style>
          <a:lnRef idx="0">
            <a:schemeClr val="dk1"/>
          </a:lnRef>
          <a:fillRef idx="3">
            <a:schemeClr val="dk1"/>
          </a:fillRef>
          <a:effectRef idx="3">
            <a:schemeClr val="dk1"/>
          </a:effectRef>
          <a:fontRef idx="minor">
            <a:schemeClr val="lt1"/>
          </a:fontRef>
        </p:style>
        <p:txBody>
          <a:bodyPr>
            <a:normAutofit/>
          </a:bodyPr>
          <a:lstStyle/>
          <a:p>
            <a:pPr lvl="0"/>
            <a:r>
              <a:rPr lang="en-US" sz="2800" dirty="0" smtClean="0"/>
              <a:t>He is the Director </a:t>
            </a:r>
            <a:r>
              <a:rPr lang="en-US" sz="2800" dirty="0"/>
              <a:t>of MSN Infrastructure &amp; Financial Consultants Ltd., is a PPP Expert in urban infrastructure domain funded by Central Government, States, ULBs, ADB, Word Bank, JAIC and other multilateral funding agencies.</a:t>
            </a:r>
          </a:p>
        </p:txBody>
      </p:sp>
      <p:pic>
        <p:nvPicPr>
          <p:cNvPr id="15362" name="Picture 2" descr="\\Server\d\MSN DATA FOLDERS 07.05.2013\On Going\Smart Cities\Speakers_Profile\Profile &amp; Photo\5. CA Sudhir Mali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
            <a:ext cx="2441378" cy="2686143"/>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13197" y="3276600"/>
            <a:ext cx="5531683" cy="584775"/>
          </a:xfrm>
          <a:prstGeom prst="rect">
            <a:avLst/>
          </a:prstGeom>
          <a:noFill/>
        </p:spPr>
        <p:txBody>
          <a:bodyPr wrap="square" rtlCol="0">
            <a:spAutoFit/>
          </a:bodyPr>
          <a:lstStyle/>
          <a:p>
            <a:pPr algn="ctr"/>
            <a:r>
              <a:rPr lang="en-US" sz="3200" b="1" dirty="0" smtClean="0">
                <a:solidFill>
                  <a:srgbClr val="0070C0"/>
                </a:solidFill>
              </a:rPr>
              <a:t>CA Sudhir Malik</a:t>
            </a:r>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669747913"/>
      </p:ext>
    </p:extLst>
  </p:cSld>
  <p:clrMapOvr>
    <a:masterClrMapping/>
  </p:clrMapOvr>
  <p:transition spd="slow" advTm="5000">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6800"/>
            <a:ext cx="9144000" cy="4724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91201"/>
            <a:ext cx="9144000" cy="106679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066799"/>
          </a:xfrm>
          <a:prstGeom prst="rect">
            <a:avLst/>
          </a:prstGeom>
        </p:spPr>
      </p:pic>
    </p:spTree>
    <p:extLst>
      <p:ext uri="{BB962C8B-B14F-4D97-AF65-F5344CB8AC3E}">
        <p14:creationId xmlns:p14="http://schemas.microsoft.com/office/powerpoint/2010/main" val="808615668"/>
      </p:ext>
    </p:extLst>
  </p:cSld>
  <p:clrMapOvr>
    <a:masterClrMapping/>
  </p:clrMapOvr>
  <p:transition spd="slow" advTm="5000">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52400"/>
            <a:ext cx="8686800" cy="6477000"/>
          </a:xfrm>
        </p:spPr>
        <p:txBody>
          <a:bodyPr>
            <a:normAutofit/>
          </a:bodyPr>
          <a:lstStyle/>
          <a:p>
            <a:r>
              <a:rPr lang="en-US" sz="3600" i="1" dirty="0" smtClean="0"/>
              <a:t>Inaugurated by</a:t>
            </a:r>
            <a:r>
              <a:rPr lang="en-US" sz="3600" dirty="0" smtClean="0"/>
              <a:t/>
            </a:r>
            <a:br>
              <a:rPr lang="en-US" sz="3600" dirty="0" smtClean="0"/>
            </a:br>
            <a:r>
              <a:rPr lang="en-US" sz="3600" dirty="0" smtClean="0"/>
              <a:t> </a:t>
            </a:r>
            <a:br>
              <a:rPr lang="en-US" sz="3600" dirty="0" smtClean="0"/>
            </a:br>
            <a:r>
              <a:rPr lang="en-US" sz="3600" b="1" dirty="0" smtClean="0">
                <a:solidFill>
                  <a:schemeClr val="tx2">
                    <a:lumMod val="60000"/>
                    <a:lumOff val="40000"/>
                  </a:schemeClr>
                </a:solidFill>
              </a:rPr>
              <a:t>Sh. Shankar Aggarwal </a:t>
            </a:r>
            <a:r>
              <a:rPr lang="en-US" sz="3600" dirty="0" smtClean="0"/>
              <a:t/>
            </a:r>
            <a:br>
              <a:rPr lang="en-US" sz="3600" dirty="0" smtClean="0"/>
            </a:br>
            <a:r>
              <a:rPr lang="en-US" sz="3600" dirty="0" smtClean="0"/>
              <a:t>Secretary, Ministry of Urban Development</a:t>
            </a:r>
            <a:endParaRPr lang="en-US" sz="3600" dirty="0"/>
          </a:p>
        </p:txBody>
      </p:sp>
    </p:spTree>
    <p:extLst>
      <p:ext uri="{BB962C8B-B14F-4D97-AF65-F5344CB8AC3E}">
        <p14:creationId xmlns:p14="http://schemas.microsoft.com/office/powerpoint/2010/main" val="918397685"/>
      </p:ext>
    </p:extLst>
  </p:cSld>
  <p:clrMapOvr>
    <a:masterClrMapping/>
  </p:clrMapOvr>
  <p:transition spd="slow" advTm="500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p:spPr>
        <p:txBody>
          <a:bodyPr>
            <a:normAutofit/>
          </a:bodyPr>
          <a:lstStyle/>
          <a:p>
            <a:pPr marL="117475"/>
            <a:r>
              <a:rPr lang="en-US" sz="3600" i="1" dirty="0" smtClean="0"/>
              <a:t> Supported By</a:t>
            </a:r>
            <a:br>
              <a:rPr lang="en-US" sz="3600" i="1" dirty="0" smtClean="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Ministry of Urban Development</a:t>
            </a:r>
            <a:r>
              <a:rPr lang="en-US" sz="3600" dirty="0"/>
              <a:t/>
            </a:r>
            <a:br>
              <a:rPr lang="en-US" sz="3600" dirty="0"/>
            </a:br>
            <a:r>
              <a:rPr lang="en-US" sz="3600" dirty="0" smtClean="0"/>
              <a:t>Govt. of India</a:t>
            </a:r>
            <a:br>
              <a:rPr lang="en-US" sz="3600" dirty="0" smtClean="0"/>
            </a:b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219200"/>
            <a:ext cx="1638300" cy="3124200"/>
          </a:xfrm>
          <a:prstGeom prst="rect">
            <a:avLst/>
          </a:prstGeom>
        </p:spPr>
      </p:pic>
    </p:spTree>
    <p:extLst>
      <p:ext uri="{BB962C8B-B14F-4D97-AF65-F5344CB8AC3E}">
        <p14:creationId xmlns:p14="http://schemas.microsoft.com/office/powerpoint/2010/main" val="918397685"/>
      </p:ext>
    </p:extLst>
  </p:cSld>
  <p:clrMapOvr>
    <a:masterClrMapping/>
  </p:clrMapOvr>
  <p:transition spd="slow" advTm="5000">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209800"/>
            <a:ext cx="2670174" cy="2209800"/>
          </a:xfrm>
          <a:prstGeom prst="rect">
            <a:avLst/>
          </a:prstGeom>
        </p:spPr>
      </p:pic>
      <p:sp>
        <p:nvSpPr>
          <p:cNvPr id="3" name="Rectangle 2"/>
          <p:cNvSpPr/>
          <p:nvPr/>
        </p:nvSpPr>
        <p:spPr>
          <a:xfrm>
            <a:off x="4423456" y="953869"/>
            <a:ext cx="4114800" cy="646331"/>
          </a:xfrm>
          <a:prstGeom prst="rect">
            <a:avLst/>
          </a:prstGeom>
        </p:spPr>
        <p:txBody>
          <a:bodyPr wrap="square">
            <a:spAutoFit/>
          </a:bodyPr>
          <a:lstStyle/>
          <a:p>
            <a:pPr algn="ctr"/>
            <a:r>
              <a:rPr lang="en-US" sz="3600" i="1" dirty="0" smtClean="0">
                <a:solidFill>
                  <a:schemeClr val="tx2">
                    <a:lumMod val="50000"/>
                  </a:schemeClr>
                </a:solidFill>
              </a:rPr>
              <a:t>Knowledge Partner</a:t>
            </a:r>
            <a:endParaRPr lang="en-US" sz="3600" i="1" dirty="0">
              <a:solidFill>
                <a:schemeClr val="tx2">
                  <a:lumMod val="5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227" y="2400300"/>
            <a:ext cx="19812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30427" y="953869"/>
            <a:ext cx="4114800" cy="646331"/>
          </a:xfrm>
          <a:prstGeom prst="rect">
            <a:avLst/>
          </a:prstGeom>
        </p:spPr>
        <p:txBody>
          <a:bodyPr wrap="square">
            <a:spAutoFit/>
          </a:bodyPr>
          <a:lstStyle/>
          <a:p>
            <a:pPr algn="ctr"/>
            <a:r>
              <a:rPr lang="en-US" sz="3600" i="1" dirty="0" smtClean="0">
                <a:solidFill>
                  <a:schemeClr val="tx2">
                    <a:lumMod val="50000"/>
                  </a:schemeClr>
                </a:solidFill>
              </a:rPr>
              <a:t>Organized by</a:t>
            </a:r>
            <a:endParaRPr lang="en-US" sz="3600" i="1" dirty="0">
              <a:solidFill>
                <a:schemeClr val="tx2">
                  <a:lumMod val="50000"/>
                </a:schemeClr>
              </a:solidFill>
            </a:endParaRPr>
          </a:p>
        </p:txBody>
      </p:sp>
    </p:spTree>
  </p:cSld>
  <p:clrMapOvr>
    <a:masterClrMapping/>
  </p:clrMapOvr>
  <p:transition spd="slow" advTm="5000">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20000" t="20000" r="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1"/>
            <a:ext cx="7772400" cy="990600"/>
          </a:xfrm>
        </p:spPr>
        <p:txBody>
          <a:bodyPr/>
          <a:lstStyle/>
          <a:p>
            <a:r>
              <a:rPr lang="en-US" b="1" dirty="0" smtClean="0">
                <a:solidFill>
                  <a:schemeClr val="tx2">
                    <a:lumMod val="60000"/>
                    <a:lumOff val="40000"/>
                  </a:schemeClr>
                </a:solidFill>
              </a:rPr>
              <a:t>CSR Research Foundation</a:t>
            </a:r>
            <a:endParaRPr lang="en-US" b="1" dirty="0">
              <a:solidFill>
                <a:schemeClr val="tx2">
                  <a:lumMod val="60000"/>
                  <a:lumOff val="40000"/>
                </a:schemeClr>
              </a:solidFill>
            </a:endParaRPr>
          </a:p>
        </p:txBody>
      </p:sp>
      <p:sp>
        <p:nvSpPr>
          <p:cNvPr id="3" name="Subtitle 2"/>
          <p:cNvSpPr>
            <a:spLocks noGrp="1"/>
          </p:cNvSpPr>
          <p:nvPr>
            <p:ph type="subTitle" idx="1"/>
          </p:nvPr>
        </p:nvSpPr>
        <p:spPr>
          <a:xfrm>
            <a:off x="228600" y="1219200"/>
            <a:ext cx="8610600" cy="4648200"/>
          </a:xfrm>
        </p:spPr>
        <p:txBody>
          <a:bodyPr>
            <a:normAutofit/>
          </a:bodyPr>
          <a:lstStyle/>
          <a:p>
            <a:pPr marL="457200" indent="-457200" algn="l">
              <a:buFont typeface="Arial" pitchFamily="34" charset="0"/>
              <a:buChar char="•"/>
            </a:pPr>
            <a:r>
              <a:rPr lang="en-US" sz="2400" dirty="0" smtClean="0">
                <a:solidFill>
                  <a:schemeClr val="tx1"/>
                </a:solidFill>
              </a:rPr>
              <a:t>A </a:t>
            </a:r>
            <a:r>
              <a:rPr lang="en-US" sz="2400" dirty="0">
                <a:solidFill>
                  <a:schemeClr val="tx1"/>
                </a:solidFill>
              </a:rPr>
              <a:t>non-profit organization registered under Section 25 of The Companies Act. </a:t>
            </a:r>
            <a:r>
              <a:rPr lang="en-US" sz="2400" dirty="0" smtClean="0">
                <a:solidFill>
                  <a:schemeClr val="tx1"/>
                </a:solidFill>
              </a:rPr>
              <a:t>1956 </a:t>
            </a:r>
          </a:p>
          <a:p>
            <a:pPr marL="457200" indent="-457200" algn="l">
              <a:buFont typeface="Arial" pitchFamily="34" charset="0"/>
              <a:buChar char="•"/>
            </a:pPr>
            <a:endParaRPr lang="en-US" sz="2400" dirty="0" smtClean="0">
              <a:solidFill>
                <a:schemeClr val="tx1"/>
              </a:solidFill>
            </a:endParaRPr>
          </a:p>
          <a:p>
            <a:pPr marL="457200" indent="-457200" algn="l">
              <a:buFont typeface="Arial" pitchFamily="34" charset="0"/>
              <a:buChar char="•"/>
            </a:pPr>
            <a:r>
              <a:rPr lang="en-US" sz="2400" dirty="0" smtClean="0">
                <a:solidFill>
                  <a:schemeClr val="tx1"/>
                </a:solidFill>
              </a:rPr>
              <a:t>Standing </a:t>
            </a:r>
            <a:r>
              <a:rPr lang="en-US" sz="2400" dirty="0">
                <a:solidFill>
                  <a:schemeClr val="tx1"/>
                </a:solidFill>
              </a:rPr>
              <a:t>for knowledge dissemination and facilitating corporate in fulfilling their Corporate Social Responsibilities. </a:t>
            </a:r>
            <a:endParaRPr lang="en-US" sz="2400" dirty="0" smtClean="0">
              <a:solidFill>
                <a:schemeClr val="tx1"/>
              </a:solidFill>
            </a:endParaRPr>
          </a:p>
          <a:p>
            <a:pPr marL="457200" indent="-457200" algn="l">
              <a:buFont typeface="Arial" pitchFamily="34" charset="0"/>
              <a:buChar char="•"/>
            </a:pPr>
            <a:endParaRPr lang="en-US" sz="2400" dirty="0" smtClean="0">
              <a:solidFill>
                <a:schemeClr val="tx1"/>
              </a:solidFill>
            </a:endParaRPr>
          </a:p>
          <a:p>
            <a:pPr marL="457200" indent="-457200" algn="l">
              <a:buFont typeface="Arial" pitchFamily="34" charset="0"/>
              <a:buChar char="•"/>
            </a:pPr>
            <a:r>
              <a:rPr lang="en-US" sz="2400" dirty="0" smtClean="0">
                <a:solidFill>
                  <a:schemeClr val="tx1"/>
                </a:solidFill>
              </a:rPr>
              <a:t>Provides </a:t>
            </a:r>
            <a:r>
              <a:rPr lang="en-US" sz="2400" dirty="0">
                <a:solidFill>
                  <a:schemeClr val="tx1"/>
                </a:solidFill>
              </a:rPr>
              <a:t>effective information on latest developments in different tools, techniques and applications to bring balance between economic, environmental and social imperatives through researches, seminars, symposiums, lectures, workshops, conferences, etc. </a:t>
            </a:r>
            <a:endParaRPr lang="en-US" sz="2400" dirty="0" smtClean="0">
              <a:solidFill>
                <a:schemeClr val="tx1"/>
              </a:solidFill>
            </a:endParaRPr>
          </a:p>
          <a:p>
            <a:pPr algn="l"/>
            <a:endParaRPr lang="en-US" dirty="0" smtClean="0"/>
          </a:p>
        </p:txBody>
      </p:sp>
    </p:spTree>
    <p:extLst>
      <p:ext uri="{BB962C8B-B14F-4D97-AF65-F5344CB8AC3E}">
        <p14:creationId xmlns:p14="http://schemas.microsoft.com/office/powerpoint/2010/main" val="2669747913"/>
      </p:ext>
    </p:extLst>
  </p:cSld>
  <p:clrMapOvr>
    <a:masterClrMapping/>
  </p:clrMapOvr>
  <p:transition spd="slow" advTm="5000">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0000" r="10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228600" y="-76200"/>
            <a:ext cx="8686800" cy="1981199"/>
          </a:xfrm>
        </p:spPr>
        <p:txBody>
          <a:bodyPr>
            <a:normAutofit/>
          </a:bodyPr>
          <a:lstStyle/>
          <a:p>
            <a:r>
              <a:rPr lang="en-IN" sz="4000" b="1" dirty="0"/>
              <a:t>MSN Infrastructure &amp; Financial Consultants Limited </a:t>
            </a:r>
            <a:endParaRPr lang="en-US" sz="4000" dirty="0"/>
          </a:p>
        </p:txBody>
      </p:sp>
      <p:sp>
        <p:nvSpPr>
          <p:cNvPr id="7" name="Subtitle 6"/>
          <p:cNvSpPr>
            <a:spLocks noGrp="1"/>
          </p:cNvSpPr>
          <p:nvPr>
            <p:ph type="subTitle" idx="1"/>
          </p:nvPr>
        </p:nvSpPr>
        <p:spPr>
          <a:xfrm>
            <a:off x="228600" y="1600200"/>
            <a:ext cx="8610600" cy="5029200"/>
          </a:xfrm>
        </p:spPr>
        <p:txBody>
          <a:bodyPr>
            <a:normAutofit/>
          </a:bodyPr>
          <a:lstStyle/>
          <a:p>
            <a:pPr marL="457200" indent="-457200" algn="l">
              <a:buFont typeface="Arial" pitchFamily="34" charset="0"/>
              <a:buChar char="•"/>
            </a:pPr>
            <a:r>
              <a:rPr lang="en-IN" sz="2800" dirty="0" smtClean="0">
                <a:solidFill>
                  <a:schemeClr val="tx1"/>
                </a:solidFill>
              </a:rPr>
              <a:t>A </a:t>
            </a:r>
            <a:r>
              <a:rPr lang="en-IN" sz="2800" dirty="0">
                <a:solidFill>
                  <a:schemeClr val="tx1"/>
                </a:solidFill>
              </a:rPr>
              <a:t>multi-disciplinary consulting organization in blue and green </a:t>
            </a:r>
            <a:r>
              <a:rPr lang="en-IN" sz="2800" dirty="0" smtClean="0">
                <a:solidFill>
                  <a:schemeClr val="tx1"/>
                </a:solidFill>
              </a:rPr>
              <a:t>domain creating </a:t>
            </a:r>
            <a:r>
              <a:rPr lang="en-IN" sz="2800" dirty="0">
                <a:solidFill>
                  <a:schemeClr val="tx1"/>
                </a:solidFill>
              </a:rPr>
              <a:t>opportunities and providing transaction advisory, concessions, project management, project financing, training &amp;  capacity building </a:t>
            </a:r>
            <a:r>
              <a:rPr lang="en-IN" sz="2800" dirty="0" smtClean="0">
                <a:solidFill>
                  <a:schemeClr val="tx1"/>
                </a:solidFill>
              </a:rPr>
              <a:t>services.</a:t>
            </a:r>
          </a:p>
          <a:p>
            <a:pPr algn="l"/>
            <a:endParaRPr lang="en-IN" sz="2800" dirty="0" smtClean="0">
              <a:solidFill>
                <a:schemeClr val="tx1"/>
              </a:solidFill>
            </a:endParaRPr>
          </a:p>
          <a:p>
            <a:pPr marL="457200" indent="-457200" algn="l">
              <a:buFont typeface="Arial" pitchFamily="34" charset="0"/>
              <a:buChar char="•"/>
            </a:pPr>
            <a:r>
              <a:rPr lang="en-IN" sz="2800" dirty="0">
                <a:solidFill>
                  <a:schemeClr val="tx1"/>
                </a:solidFill>
              </a:rPr>
              <a:t>A</a:t>
            </a:r>
            <a:r>
              <a:rPr lang="en-IN" sz="2800" dirty="0" smtClean="0">
                <a:solidFill>
                  <a:schemeClr val="tx1"/>
                </a:solidFill>
              </a:rPr>
              <a:t>ssociated with numerous </a:t>
            </a:r>
            <a:r>
              <a:rPr lang="en-IN" sz="2800" dirty="0">
                <a:solidFill>
                  <a:schemeClr val="tx1"/>
                </a:solidFill>
              </a:rPr>
              <a:t>municipal corporations, state governments,  developers, investors , financial institutions, multilateral funding agencies,   corporate  </a:t>
            </a:r>
            <a:r>
              <a:rPr lang="en-IN" sz="2800" dirty="0" smtClean="0">
                <a:solidFill>
                  <a:schemeClr val="tx1"/>
                </a:solidFill>
              </a:rPr>
              <a:t>and multinationals. </a:t>
            </a:r>
            <a:endParaRPr lang="en-US" sz="2800" dirty="0">
              <a:solidFill>
                <a:schemeClr val="tx1"/>
              </a:solidFill>
            </a:endParaRPr>
          </a:p>
          <a:p>
            <a:endParaRPr lang="en-US" sz="2800" dirty="0">
              <a:solidFill>
                <a:schemeClr val="tx1"/>
              </a:solidFill>
            </a:endParaRPr>
          </a:p>
        </p:txBody>
      </p:sp>
    </p:spTree>
    <p:extLst>
      <p:ext uri="{BB962C8B-B14F-4D97-AF65-F5344CB8AC3E}">
        <p14:creationId xmlns:p14="http://schemas.microsoft.com/office/powerpoint/2010/main" val="2669747913"/>
      </p:ext>
    </p:extLst>
  </p:cSld>
  <p:clrMapOvr>
    <a:masterClrMapping/>
  </p:clrMapOvr>
  <p:transition spd="slow" advTm="5000">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3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5400" b="1" dirty="0" smtClean="0">
                <a:solidFill>
                  <a:schemeClr val="accent1">
                    <a:lumMod val="50000"/>
                  </a:schemeClr>
                </a:solidFill>
                <a:effectLst>
                  <a:outerShdw blurRad="38100" dist="38100" dir="2700000" algn="tl">
                    <a:srgbClr val="000000">
                      <a:alpha val="43137"/>
                    </a:srgbClr>
                  </a:outerShdw>
                </a:effectLst>
              </a:rPr>
              <a:t>GUEST SPEAKERS</a:t>
            </a:r>
            <a:endParaRPr lang="en-US" sz="5400" b="1" dirty="0">
              <a:solidFill>
                <a:schemeClr val="accent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0602218"/>
      </p:ext>
    </p:extLst>
  </p:cSld>
  <p:clrMapOvr>
    <a:masterClrMapping/>
  </p:clrMapOvr>
  <p:transition spd="slow" advTm="500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idx="4294967295"/>
          </p:nvPr>
        </p:nvSpPr>
        <p:spPr>
          <a:xfrm>
            <a:off x="0" y="3733800"/>
            <a:ext cx="9144000" cy="2133600"/>
          </a:xfrm>
          <a:solidFill>
            <a:srgbClr val="00B050"/>
          </a:solidFill>
        </p:spPr>
        <p:style>
          <a:lnRef idx="0">
            <a:schemeClr val="dk1"/>
          </a:lnRef>
          <a:fillRef idx="3">
            <a:schemeClr val="dk1"/>
          </a:fillRef>
          <a:effectRef idx="3">
            <a:schemeClr val="dk1"/>
          </a:effectRef>
          <a:fontRef idx="minor">
            <a:schemeClr val="lt1"/>
          </a:fontRef>
        </p:style>
        <p:txBody>
          <a:bodyPr>
            <a:normAutofit/>
          </a:bodyPr>
          <a:lstStyle/>
          <a:p>
            <a:pPr lvl="0"/>
            <a:r>
              <a:rPr lang="en-US" sz="2800" dirty="0" smtClean="0"/>
              <a:t>He is </a:t>
            </a:r>
            <a:r>
              <a:rPr lang="en-US" sz="2800" dirty="0"/>
              <a:t>Secretary in the Ministry of Urban Development. He has 35 years of experience in housing and urban development, IT, finance, energy, technical education, small-scale industries, transport and </a:t>
            </a:r>
            <a:r>
              <a:rPr lang="en-US" sz="2800" dirty="0" smtClean="0"/>
              <a:t>defense.</a:t>
            </a:r>
            <a:endParaRPr lang="en-US" sz="2800" dirty="0"/>
          </a:p>
        </p:txBody>
      </p:sp>
      <p:pic>
        <p:nvPicPr>
          <p:cNvPr id="14338" name="Picture 2" descr="\\Server\d\MSN DATA FOLDERS 07.05.2013\On Going\Smart Cities\Speakers_Profile\Profile &amp; Photo\19. Shankar Aggarw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0509" y="457200"/>
            <a:ext cx="2514600" cy="2514600"/>
          </a:xfrm>
          <a:prstGeom prst="rect">
            <a:avLst/>
          </a:prstGeom>
          <a:ln w="228600" cap="sq" cmpd="thickThin">
            <a:solidFill>
              <a:schemeClr val="accent6">
                <a:lumMod val="7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07694" y="3200400"/>
            <a:ext cx="4114800" cy="584775"/>
          </a:xfrm>
          <a:prstGeom prst="rect">
            <a:avLst/>
          </a:prstGeom>
          <a:noFill/>
        </p:spPr>
        <p:txBody>
          <a:bodyPr wrap="square" rtlCol="0">
            <a:spAutoFit/>
          </a:bodyPr>
          <a:lstStyle/>
          <a:p>
            <a:pPr algn="ctr"/>
            <a:r>
              <a:rPr lang="en-US" sz="3200" b="1" dirty="0" smtClean="0">
                <a:solidFill>
                  <a:srgbClr val="0070C0"/>
                </a:solidFill>
              </a:rPr>
              <a:t>Shankar </a:t>
            </a:r>
            <a:r>
              <a:rPr lang="en-US" sz="3200" b="1" dirty="0" err="1" smtClean="0">
                <a:solidFill>
                  <a:srgbClr val="0070C0"/>
                </a:solidFill>
              </a:rPr>
              <a:t>Aggarwal</a:t>
            </a:r>
            <a:r>
              <a:rPr lang="en-US" sz="3200" b="1" dirty="0" smtClean="0">
                <a:solidFill>
                  <a:srgbClr val="0070C0"/>
                </a:solidFill>
              </a:rPr>
              <a:t>, IAS</a:t>
            </a:r>
            <a:endParaRPr lang="en-US" b="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7400"/>
            <a:ext cx="9144000" cy="1066799"/>
          </a:xfrm>
          <a:prstGeom prst="rect">
            <a:avLst/>
          </a:prstGeom>
        </p:spPr>
      </p:pic>
    </p:spTree>
    <p:extLst>
      <p:ext uri="{BB962C8B-B14F-4D97-AF65-F5344CB8AC3E}">
        <p14:creationId xmlns:p14="http://schemas.microsoft.com/office/powerpoint/2010/main" val="2669747913"/>
      </p:ext>
    </p:extLst>
  </p:cSld>
  <p:clrMapOvr>
    <a:masterClrMapping/>
  </p:clrMapOvr>
  <p:transition spd="slow" advTm="5000">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843</TotalTime>
  <Words>877</Words>
  <Application>Microsoft Office PowerPoint</Application>
  <PresentationFormat>On-screen Show (4:3)</PresentationFormat>
  <Paragraphs>55</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Conference  on  100 Smart Cities : Vision for Smart India</vt:lpstr>
      <vt:lpstr>A Step Towards Fulfilling the Dreams  of  Hon’ble Prime Minister  Shri Narender Modi</vt:lpstr>
      <vt:lpstr>Inaugurated by   Sh. Shankar Aggarwal  Secretary, Ministry of Urban Development</vt:lpstr>
      <vt:lpstr> Supported By       Ministry of Urban Development Govt. of India </vt:lpstr>
      <vt:lpstr>PowerPoint Presentation</vt:lpstr>
      <vt:lpstr>CSR Research Foundation</vt:lpstr>
      <vt:lpstr>MSN Infrastructure &amp; Financial Consultants Limited </vt:lpstr>
      <vt:lpstr>GUEST SPEAKERS</vt:lpstr>
      <vt:lpstr>He is Secretary in the Ministry of Urban Development. He has 35 years of experience in housing and urban development, IT, finance, energy, technical education, small-scale industries, transport and defense.</vt:lpstr>
      <vt:lpstr>He is Secretary in the Ministry of Water Resources. He has held diverse assignments in his 30 years of rich administration in diverse sectors including the road transport, highways, Defense, urban planning and development etc.</vt:lpstr>
      <vt:lpstr>He is Director of DDF Consultants Pvt. Ltd. Is an IIT Roorkee alumnus and has worked in India and abroad in diverse fields, ranging from  teaching and research to development planning, policy planning and disaster management.</vt:lpstr>
      <vt:lpstr>He is Vice Chairman Delhi Development Authority (DDA) and former Chairman of Noida Authority, has been instrumental in creating world class infrastructure in urban domain. </vt:lpstr>
      <vt:lpstr>He is Chairman - CSR Research Foundation, Secretary -Delhi Chapter IGSI, Director Hindustan Smachar, National Co-Convener BJP CA Cell, Chairman- Intellectual Federation of India and former Member -NIRC of ICAI.  </vt:lpstr>
      <vt:lpstr>PowerPoint Presentation</vt:lpstr>
      <vt:lpstr>He is CEO of Value Research. He is an expert in  Investment and Financial Advisory Services, Equities, Capital Markets, and Equity and Investment Research.</vt:lpstr>
      <vt:lpstr>He is a retired Indian Service officer who had a long stint with the Government of India as Director General, DAVP and Director General (News), All India Radio, Spokesperson of CBI. Currently a practicing advocate and an attorney</vt:lpstr>
      <vt:lpstr>He is Secretary Jaladhikar a NGO working in water conservation, Secretary -Sampooran Parivartan and contributor of a weekly article on tax advisory in Hindustan (Hindi).</vt:lpstr>
      <vt:lpstr>He is a professor at Indian Institute of Public Administration. His area of expertise includes Urban Governance and Management, Institutional Development and Capacity Building, Urban Housing, PPP and Urban Infrastructure Finance.</vt:lpstr>
      <vt:lpstr>He is the former Secretary  Ministry of Civil Aviation, former Special Secretary and Financial Adviser in the Ministry of External Affairs. He has wide experience in the field of civil aviation.</vt:lpstr>
      <vt:lpstr>He is Deputy Director General, National Informatics Centre, Department of Electronics &amp; Information Technology, Ministry of communication &amp; IT, Govt. of India.</vt:lpstr>
      <vt:lpstr>He is Commissioner of South Delhi Municipal Corporation. He brings with him a rich administrative experience spanning an eventful career of 20 years in important positions in Government of India, Delhi Government and other State Government.</vt:lpstr>
      <vt:lpstr>He is Managing Director Augtics Systems &amp; Services Pvt. Limited, an IIT Roorkee &amp; Delhi Aluminous, a Water Resources, Urban Infrastructure and GIS expert. </vt:lpstr>
      <vt:lpstr>He is Secretary, Ministry of Personnel, Public Grievances &amp; Pensions and Department of Administrative Reforms &amp; Public Grievances.</vt:lpstr>
      <vt:lpstr>He is working with Govt. of NCT, former Member (Admin) NHAI. He has been instrumental in formulation of Industrial Policy, New Excise Policy, streamlining the functioning of Old Age Pension Scheme, MLA Fund Scheme etc.</vt:lpstr>
      <vt:lpstr>He is Head-Regulatory Affairs-Climate in URS Verification Pvt. Ltd having 17 years of experience in Regulatory body, Environmental and Climate Change etc.  </vt:lpstr>
      <vt:lpstr>He is the former Commissioner of Azamgarh, Uttar Pradesh, presently General Secretary International Goodwill Society of India, promoting peace through international goodwill and national harmony.</vt:lpstr>
      <vt:lpstr>He is the Director of MSN Infrastructure &amp; Financial Consultants Ltd., is a PPP Expert in urban infrastructure domain funded by Central Government, States, ULBs, ADB, Word Bank, JAIC and other multilateral funding agencies.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 Step Towards Fulfilling the Dreams  of  Hon’ble Prime Minister Shri Narender Modi</dc:title>
  <dc:creator>ram</dc:creator>
  <cp:lastModifiedBy>ram</cp:lastModifiedBy>
  <cp:revision>147</cp:revision>
  <dcterms:created xsi:type="dcterms:W3CDTF">2014-09-12T05:33:26Z</dcterms:created>
  <dcterms:modified xsi:type="dcterms:W3CDTF">2014-09-30T07:20:29Z</dcterms:modified>
</cp:coreProperties>
</file>